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03B8-BE7C-459F-BAF4-74C372994313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4589-A25C-44C0-8010-653219FC5F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38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CRISIS FOCALES: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término “focal” sustituye al término antiguo “parcial”. se originan en redes limitadas a un hemisferio. La actividad eléctrica queda circunscrita a un área concreta de la corteza cerebral, con independencia de que durante la crisis la consciencia esté conservada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(parciales simples)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alterada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(parciales complejas)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sintomatología con la que cursa la crisis dependerá del área cortical donde se sitúan las neuronas causantes de la misma.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4589-A25C-44C0-8010-653219FC5F5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99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4589-A25C-44C0-8010-653219FC5F5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6477000" cy="1828800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TEMA 10.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dirty="0" smtClean="0">
                <a:latin typeface="Comic Sans MS" pitchFamily="66" charset="0"/>
              </a:rPr>
              <a:t>CRISIS CONVULSIVA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2"/>
                </a:solidFill>
                <a:latin typeface="Comic Sans MS" pitchFamily="66" charset="0"/>
              </a:rPr>
              <a:t>CRISIS NO EPILÉPTICA PSICÓGENA</a:t>
            </a:r>
            <a:endParaRPr lang="es-ES" sz="3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49806"/>
              </p:ext>
            </p:extLst>
          </p:nvPr>
        </p:nvGraphicFramePr>
        <p:xfrm>
          <a:off x="1115613" y="1844823"/>
          <a:ext cx="7272810" cy="366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405"/>
                <a:gridCol w="3636405"/>
              </a:tblGrid>
              <a:tr h="7372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más fiables para distinguir crisis psicógena de crisis epiléptica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Crisis psicógena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Crisis epiléptica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Consciencia preservada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Inicio y fin bruscos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Eye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fluttering</a:t>
                      </a:r>
                      <a:r>
                        <a:rPr lang="es-ES" sz="1800" dirty="0">
                          <a:effectLst/>
                        </a:rPr>
                        <a:t> (parpadeo</a:t>
                      </a:r>
                      <a:r>
                        <a:rPr lang="es-ES" sz="18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Cierre</a:t>
                      </a:r>
                      <a:r>
                        <a:rPr lang="es-E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ocular forzado.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Apertura ocular/aumento de la apertura ocular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Los acompañantes pueden intensificar o mejorar la intensidad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Confusión/sueño </a:t>
                      </a:r>
                      <a:r>
                        <a:rPr lang="es-ES" sz="1800" dirty="0" err="1" smtClean="0">
                          <a:effectLst/>
                        </a:rPr>
                        <a:t>postepisodio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Amnesia</a:t>
                      </a:r>
                      <a:r>
                        <a:rPr lang="es-E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completa del episodio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Desencadenante</a:t>
                      </a:r>
                      <a:r>
                        <a:rPr lang="es-E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psicógeno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MICRAÑA / CRISIS EPILÉPTICAS OCCIPITALES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89680"/>
              </p:ext>
            </p:extLst>
          </p:nvPr>
        </p:nvGraphicFramePr>
        <p:xfrm>
          <a:off x="323528" y="1700808"/>
          <a:ext cx="8496944" cy="506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660"/>
                <a:gridCol w="2352916"/>
                <a:gridCol w="3312368"/>
              </a:tblGrid>
              <a:tr h="1967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Diferencias entre migraña y crisis epilépticas occipitales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Síntoma o signo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Migraña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Crisis epiléptica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Duración del aura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15-60 min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Breve &lt; 2 min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Alucinación visual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Blanco y negro, gris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Colores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Figuras simples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Figuras complejas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90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 veces monocular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Distribución congruente con patrón cortical.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90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Estática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Movimiento hacia el lado opuesto del campo visual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Ceguera y hemianopsia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Ausentes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Frecuente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Síntomas motores visuales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Ausentes 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Desviación ocular/parpadeo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3935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Síntomas gastrointestinales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Dolor abdominal, náusea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Molestia epigástrica ascendente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Vomitar es frecuente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Vomitar es raro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Parestesias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5-60 minutos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Generalmente &lt; 2 min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Déjà vu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Ausente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Frecuente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Automatismos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Ausentes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Frecuentes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Alteración de la consciencia 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Ausente 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Frecuente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Afasia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omic Sans MS" pitchFamily="66" charset="0"/>
                        </a:rPr>
                        <a:t>Ausente </a:t>
                      </a:r>
                      <a:endParaRPr lang="es-ES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itchFamily="66" charset="0"/>
                        </a:rPr>
                        <a:t>Frecuente</a:t>
                      </a:r>
                      <a:endParaRPr lang="es-ES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TRASTORNOS DEL MOVIMIENTO PAROXÍSTICOS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Tics, </a:t>
            </a: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estereotipias</a:t>
            </a: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s-ES" sz="2400" b="1" dirty="0" err="1" smtClean="0">
                <a:solidFill>
                  <a:schemeClr val="tx2"/>
                </a:solidFill>
                <a:latin typeface="Comic Sans MS" pitchFamily="66" charset="0"/>
              </a:rPr>
              <a:t>discinesias</a:t>
            </a:r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, corea… </a:t>
            </a:r>
            <a:r>
              <a:rPr lang="es-ES" sz="1600" b="1" dirty="0" smtClean="0">
                <a:solidFill>
                  <a:schemeClr val="tx2"/>
                </a:solidFill>
                <a:latin typeface="Comic Sans MS" pitchFamily="66" charset="0"/>
              </a:rPr>
              <a:t>(UNILATERALES).</a:t>
            </a:r>
          </a:p>
          <a:p>
            <a:pPr marL="0" indent="0">
              <a:buNone/>
            </a:pPr>
            <a:endParaRPr lang="es-ES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NIVEL DE CONCIENCIA CONSERVADO.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DURACIÓN MUY PROLONGADA o CONTINUA. 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Si aguda y unilateral: descartar lesión estructural.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DX: video-EEG.</a:t>
            </a:r>
            <a:endParaRPr lang="es-E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AIT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Comic Sans MS" pitchFamily="66" charset="0"/>
              </a:rPr>
              <a:t>No existe pródromos ni confusión posterior.</a:t>
            </a:r>
          </a:p>
          <a:p>
            <a:pPr marL="0" indent="0">
              <a:buNone/>
            </a:pPr>
            <a:endParaRPr lang="es-ES" sz="32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ESTENOSIS GRAVE DE CARÓTIDA: </a:t>
            </a:r>
            <a:r>
              <a:rPr lang="es-ES" sz="3200" dirty="0" smtClean="0">
                <a:solidFill>
                  <a:schemeClr val="tx2"/>
                </a:solidFill>
                <a:latin typeface="Comic Sans MS" pitchFamily="66" charset="0"/>
              </a:rPr>
              <a:t>sacudidas clónicas más breves de extremidades contralaterales. NO CARA ni progresión </a:t>
            </a:r>
            <a:r>
              <a:rPr lang="es-ES" sz="3200" dirty="0" err="1" smtClean="0">
                <a:solidFill>
                  <a:schemeClr val="tx2"/>
                </a:solidFill>
                <a:latin typeface="Comic Sans MS" pitchFamily="66" charset="0"/>
              </a:rPr>
              <a:t>jacksoniana</a:t>
            </a:r>
            <a:r>
              <a:rPr lang="es-ES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3200" i="1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s-ES" sz="3200" i="1" dirty="0" err="1" smtClean="0">
                <a:solidFill>
                  <a:schemeClr val="tx2"/>
                </a:solidFill>
                <a:latin typeface="Comic Sans MS" pitchFamily="66" charset="0"/>
              </a:rPr>
              <a:t>limb</a:t>
            </a:r>
            <a:r>
              <a:rPr lang="es-ES" sz="3200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3200" i="1" dirty="0" err="1" smtClean="0">
                <a:solidFill>
                  <a:schemeClr val="tx2"/>
                </a:solidFill>
                <a:latin typeface="Comic Sans MS" pitchFamily="66" charset="0"/>
              </a:rPr>
              <a:t>shaking</a:t>
            </a:r>
            <a:r>
              <a:rPr lang="es-ES" sz="3200" i="1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es-ES" sz="32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accent2"/>
                </a:solidFill>
                <a:latin typeface="Comic Sans MS" pitchFamily="66" charset="0"/>
              </a:rPr>
              <a:t>TRASTORNOS DEL SUEÑO</a:t>
            </a:r>
            <a:endParaRPr lang="es-ES" sz="3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CATAPLEJIA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pérdida brusca del tono muscular, en contexto de un estímulo 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emocional.</a:t>
            </a:r>
          </a:p>
          <a:p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MOVIMIENTOS PERIÓDICOS EN EEII: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se definen como movimientos repetitivos y estereotipados, predominantemente durante el sueño 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NREM.</a:t>
            </a:r>
          </a:p>
          <a:p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PARASOMNIAS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asociadas a sueño REM: se caracterizan por la pérdida de atonía de la musculatura durante el sueño. </a:t>
            </a:r>
          </a:p>
        </p:txBody>
      </p:sp>
    </p:spTree>
    <p:extLst>
      <p:ext uri="{BB962C8B-B14F-4D97-AF65-F5344CB8AC3E}">
        <p14:creationId xmlns:p14="http://schemas.microsoft.com/office/powerpoint/2010/main" val="17355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AMNESIA GLOBAL TRANSITORIA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153400" cy="3412976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Pérdida de memoria anterógrada, hasta 24h.</a:t>
            </a: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Recuperación completa.</a:t>
            </a: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Si breve y repetido: sospechar origen epiléptico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RGE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DD: crisis focales temporales (sensación bolo ascendente).</a:t>
            </a: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err="1" smtClean="0">
                <a:solidFill>
                  <a:schemeClr val="tx2"/>
                </a:solidFill>
                <a:latin typeface="Comic Sans MS" pitchFamily="66" charset="0"/>
              </a:rPr>
              <a:t>Sdr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Comic Sans MS" pitchFamily="66" charset="0"/>
              </a:rPr>
              <a:t>Sandifer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 (niños): RGE + </a:t>
            </a:r>
            <a:r>
              <a:rPr lang="es-ES" dirty="0" err="1" smtClean="0">
                <a:solidFill>
                  <a:schemeClr val="tx2"/>
                </a:solidFill>
                <a:latin typeface="Comic Sans MS" pitchFamily="66" charset="0"/>
              </a:rPr>
              <a:t>opistótonos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 + </a:t>
            </a:r>
            <a:r>
              <a:rPr lang="es-ES" dirty="0" err="1" smtClean="0">
                <a:solidFill>
                  <a:schemeClr val="tx2"/>
                </a:solidFill>
                <a:latin typeface="Comic Sans MS" pitchFamily="66" charset="0"/>
              </a:rPr>
              <a:t>alt.postural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 de la cabeza.</a:t>
            </a: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RGE: relación con ingesta y decúbito.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CRISIS HIPOGLUCÉMICAS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Pródromos seguidos de inconsciencia y convulsión.</a:t>
            </a: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DD más complicado en episodios nocturnos.</a:t>
            </a: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Pacientes diabéticos. 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  <a:t>PRUEBAS COMPLEMENTARIAS: laboratorio</a:t>
            </a:r>
            <a:endParaRPr lang="es-E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45484"/>
              </p:ext>
            </p:extLst>
          </p:nvPr>
        </p:nvGraphicFramePr>
        <p:xfrm>
          <a:off x="395536" y="1772816"/>
          <a:ext cx="8208912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206"/>
                <a:gridCol w="538270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Principales causas de crisis tóxico-metabólicas agudas y determinaciones analíticas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CAUSAS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Determinaciones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Hipo/hiperglucemia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&lt; 36 mg/dl/&gt;450 mg/dl con </a:t>
                      </a:r>
                      <a:r>
                        <a:rPr lang="es-ES" sz="2000" dirty="0" err="1">
                          <a:effectLst/>
                        </a:rPr>
                        <a:t>ceoacidosis</a:t>
                      </a:r>
                      <a:r>
                        <a:rPr lang="es-ES" sz="2000" dirty="0">
                          <a:effectLst/>
                        </a:rPr>
                        <a:t>; &gt;290 mg/dl no </a:t>
                      </a:r>
                      <a:r>
                        <a:rPr lang="es-ES" sz="2000" dirty="0" err="1">
                          <a:effectLst/>
                        </a:rPr>
                        <a:t>cetósica</a:t>
                      </a:r>
                      <a:r>
                        <a:rPr lang="es-ES" sz="2000" dirty="0">
                          <a:effectLst/>
                        </a:rPr>
                        <a:t> (</a:t>
                      </a:r>
                      <a:r>
                        <a:rPr lang="es-ES" sz="2000" dirty="0" err="1">
                          <a:effectLst/>
                        </a:rPr>
                        <a:t>osmolaridad</a:t>
                      </a:r>
                      <a:r>
                        <a:rPr lang="es-ES" sz="2000" dirty="0">
                          <a:effectLst/>
                        </a:rPr>
                        <a:t> plasmática &gt; 288mM/ll).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Hipo/</a:t>
                      </a:r>
                      <a:r>
                        <a:rPr lang="es-ES" sz="2000" dirty="0" err="1">
                          <a:effectLst/>
                        </a:rPr>
                        <a:t>hipernatremia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&lt;115 mEq/ll / &gt; 145 mEq/ll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Hipocalcemia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&lt; 5,0 mg/dl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Insuficiencia renal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Alteraciones iónicas asociadas; creatinina &gt; 10,0 mg/dl, BUN &gt; 100 mg/dl.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Hepatopatía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Encefalopatía hepática (estadios III-IV); amonio &gt; 124 mM/II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Abstinencia/abuso de alcohol y otros tóxicos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Cocaína, opiáceos, anfetaminas.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EEG: indicaciones urgentes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2204864"/>
            <a:ext cx="8153400" cy="2980928"/>
          </a:xfrm>
        </p:spPr>
        <p:txBody>
          <a:bodyPr/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Sospecha EE convulsivo o no convulsivo.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Coma de origen desconocido.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Encefalitis.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CLASIFICACIÓN 2017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3816424" cy="4495800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CRISIS EPILÉPTICA.</a:t>
            </a: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EPILEPSIA.</a:t>
            </a: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SDR </a:t>
            </a:r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EPILÉPTICO </a:t>
            </a:r>
            <a:r>
              <a:rPr lang="es-ES" sz="1800" dirty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s-ES" sz="1800" dirty="0" smtClean="0">
                <a:latin typeface="Comic Sans MS" pitchFamily="66" charset="0"/>
              </a:rPr>
              <a:t>presencia </a:t>
            </a:r>
            <a:r>
              <a:rPr lang="es-ES" sz="1800" dirty="0">
                <a:latin typeface="Comic Sans MS" pitchFamily="66" charset="0"/>
              </a:rPr>
              <a:t>de una serie de manifestaciones (tipo de crisis, alteraciones en EEG, edad de inicio, imagen, factores precipitantes, pronóstico) que aparecen </a:t>
            </a:r>
            <a:r>
              <a:rPr lang="es-ES" sz="1800" dirty="0" smtClean="0">
                <a:latin typeface="Comic Sans MS" pitchFamily="66" charset="0"/>
              </a:rPr>
              <a:t>agrupadas.)</a:t>
            </a:r>
            <a:endParaRPr lang="es-ES" sz="1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5222670" cy="50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TC URGENTE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728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57332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</a:t>
            </a: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RMN URGENTE: encefalitis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PUNCIÓN LUMBAR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Sospecha infección SNC.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Sospecha de HSA con </a:t>
            </a:r>
            <a:r>
              <a:rPr lang="es-ES" b="1" dirty="0" err="1" smtClean="0">
                <a:solidFill>
                  <a:schemeClr val="accent2"/>
                </a:solidFill>
                <a:latin typeface="Comic Sans MS" pitchFamily="66" charset="0"/>
              </a:rPr>
              <a:t>neuroimagen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 normal.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Alteración nivel de conciencia prolongada</a:t>
            </a:r>
            <a:r>
              <a:rPr lang="es-ES" sz="2200" b="1" dirty="0" smtClean="0">
                <a:solidFill>
                  <a:schemeClr val="accent2"/>
                </a:solidFill>
                <a:latin typeface="Comic Sans MS" pitchFamily="66" charset="0"/>
              </a:rPr>
              <a:t> (no justificable por </a:t>
            </a:r>
            <a:r>
              <a:rPr lang="es-ES" sz="2200" b="1" dirty="0" err="1" smtClean="0">
                <a:solidFill>
                  <a:schemeClr val="accent2"/>
                </a:solidFill>
                <a:latin typeface="Comic Sans MS" pitchFamily="66" charset="0"/>
              </a:rPr>
              <a:t>postcrítico</a:t>
            </a:r>
            <a:r>
              <a:rPr lang="es-ES" sz="2200" b="1" dirty="0" smtClean="0">
                <a:solidFill>
                  <a:schemeClr val="accent2"/>
                </a:solidFill>
                <a:latin typeface="Comic Sans MS" pitchFamily="66" charset="0"/>
              </a:rPr>
              <a:t>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Inmunodeprimidos o con VIH.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Sospecha de etiología autoinmune.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CRISIS EPILÉPTICA URGENTE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153400" cy="29809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ESTADO EPILÉPTICO.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CRISIS REPETIDAS EN ACÚMULOS.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CRISIS DE ALTO RIESGO </a:t>
            </a:r>
            <a:r>
              <a:rPr lang="es-ES" sz="2000" b="1" dirty="0" smtClean="0">
                <a:solidFill>
                  <a:schemeClr val="accent2"/>
                </a:solidFill>
                <a:latin typeface="Comic Sans MS" pitchFamily="66" charset="0"/>
              </a:rPr>
              <a:t>de evolución a EE.</a:t>
            </a:r>
            <a:endParaRPr lang="es-E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ESTADO EPILÉPTICO </a:t>
            </a:r>
            <a:r>
              <a:rPr lang="es-ES" sz="2400" b="1" dirty="0" smtClean="0">
                <a:latin typeface="Comic Sans MS" pitchFamily="66" charset="0"/>
              </a:rPr>
              <a:t>(20%)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Fallo de los mecanismos de terminación/inicio de la crisis provocando una duración excesiva 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(t1) </a:t>
            </a:r>
            <a:r>
              <a:rPr lang="es-ES" dirty="0" smtClean="0">
                <a:solidFill>
                  <a:schemeClr val="accent2"/>
                </a:solidFill>
                <a:latin typeface="Comic Sans MS" pitchFamily="66" charset="0"/>
              </a:rPr>
              <a:t>pudiendo ocasionar alteraciones estructurales y déficit irreversible 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(t2).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T1: 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a partir de los 5 min en EEC, 10 min en EEF con </a:t>
            </a:r>
            <a:r>
              <a:rPr lang="es-ES" sz="2000" dirty="0" err="1" smtClean="0">
                <a:solidFill>
                  <a:schemeClr val="tx2"/>
                </a:solidFill>
                <a:latin typeface="Comic Sans MS" pitchFamily="66" charset="0"/>
              </a:rPr>
              <a:t>alt.conciencia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 y 10-15 min en EEF sin </a:t>
            </a:r>
            <a:r>
              <a:rPr lang="es-ES" sz="2000" dirty="0" err="1" smtClean="0">
                <a:solidFill>
                  <a:schemeClr val="tx2"/>
                </a:solidFill>
                <a:latin typeface="Comic Sans MS" pitchFamily="66" charset="0"/>
              </a:rPr>
              <a:t>alt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 conciencia o estatus de ausencia.</a:t>
            </a:r>
          </a:p>
          <a:p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T2: 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a partir de 30 min en EEC, 60 min EEF con </a:t>
            </a:r>
            <a:r>
              <a:rPr lang="es-ES" sz="2000" dirty="0" err="1" smtClean="0">
                <a:solidFill>
                  <a:schemeClr val="tx2"/>
                </a:solidFill>
                <a:latin typeface="Comic Sans MS" pitchFamily="66" charset="0"/>
              </a:rPr>
              <a:t>alt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 conciencia y sin consenso para EEF sin </a:t>
            </a:r>
            <a:r>
              <a:rPr lang="es-ES" sz="2000" dirty="0" err="1" smtClean="0">
                <a:solidFill>
                  <a:schemeClr val="tx2"/>
                </a:solidFill>
                <a:latin typeface="Comic Sans MS" pitchFamily="66" charset="0"/>
              </a:rPr>
              <a:t>alt</a:t>
            </a:r>
            <a:r>
              <a:rPr lang="es-ES" sz="2000" dirty="0" smtClean="0">
                <a:solidFill>
                  <a:schemeClr val="tx2"/>
                </a:solidFill>
                <a:latin typeface="Comic Sans MS" pitchFamily="66" charset="0"/>
              </a:rPr>
              <a:t> conciencia.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Mortalidad 10%.</a:t>
            </a:r>
            <a:endParaRPr lang="es-E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CRISIS EN ACÚMULOS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53400" cy="3773016"/>
          </a:xfrm>
        </p:spPr>
        <p:txBody>
          <a:bodyPr/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3 o más crisis en 24h.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2 o más crisis en 6h.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2 o más crisis en 24h con recuperación completa entre ellas.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FRECUENCIA NO HABITUAL PARA EL PACIENTE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332656"/>
            <a:ext cx="8279832" cy="88654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latin typeface="Comic Sans MS" pitchFamily="66" charset="0"/>
              </a:rPr>
              <a:t>CE de ALTO RIESGO de EVOLUCIÓN A EE.</a:t>
            </a:r>
            <a:endParaRPr lang="es-ES" sz="32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13278"/>
              </p:ext>
            </p:extLst>
          </p:nvPr>
        </p:nvGraphicFramePr>
        <p:xfrm>
          <a:off x="107504" y="1700808"/>
          <a:ext cx="4968553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209"/>
                <a:gridCol w="1753209"/>
                <a:gridCol w="146213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ESCALA DE ADAN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</a:rPr>
                        <a:t>Lenguaje anormal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SI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</a:rPr>
                        <a:t>Desviación ocular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SI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</a:rPr>
                        <a:t>Automatismos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2060"/>
                          </a:solidFill>
                          <a:effectLst/>
                        </a:rPr>
                        <a:t>Número de crisis en 12h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0-1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&gt;2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</a:rPr>
                        <a:t>(0-5)</a:t>
                      </a:r>
                      <a:endParaRPr lang="es-ES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Probable estado epiléptico (EE) (ADAN &gt; 1)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60212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ADAN &gt; 1: 80% probabilidad evolución a EE.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40152" y="450911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ESCALA STESS MODIFICADA (MSTESS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): 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probabilidad muere al ingreso.</a:t>
            </a:r>
            <a:endParaRPr lang="es-E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40152" y="58052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Escala RACESUR: 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probabilidad ef. Adverso a los 30 </a:t>
            </a:r>
            <a:r>
              <a:rPr lang="es-ES" b="1" dirty="0" err="1" smtClean="0">
                <a:solidFill>
                  <a:schemeClr val="accent2"/>
                </a:solidFill>
                <a:latin typeface="Comic Sans MS" pitchFamily="66" charset="0"/>
              </a:rPr>
              <a:t>dias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8064" y="1844824"/>
            <a:ext cx="410445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PRIMERA CRISIS.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GESTANTES.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FIEBRE.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TCE.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COMORBILIDAD PSIQUIÁTRICA.</a:t>
            </a:r>
          </a:p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ABANDONO </a:t>
            </a:r>
            <a:r>
              <a:rPr lang="es-ES" b="1" dirty="0" err="1" smtClean="0">
                <a:solidFill>
                  <a:schemeClr val="accent2"/>
                </a:solidFill>
                <a:latin typeface="Comic Sans MS" pitchFamily="66" charset="0"/>
              </a:rPr>
              <a:t>tto</a:t>
            </a:r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TRATAMIENTO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4123"/>
            <a:ext cx="7272807" cy="39783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2123728" y="4581128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3419872" y="4941168"/>
            <a:ext cx="194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156176" y="4898532"/>
            <a:ext cx="194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491880" y="25649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  <a:latin typeface="Comic Sans MS" pitchFamily="66" charset="0"/>
              </a:rPr>
              <a:t>15-20 min</a:t>
            </a:r>
            <a:endParaRPr lang="es-ES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29316"/>
            <a:ext cx="619268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T1: a partir de los 5 min en EEC, 10 min en EEF con </a:t>
            </a:r>
            <a:r>
              <a:rPr lang="es-ES" b="1" dirty="0" err="1">
                <a:solidFill>
                  <a:srgbClr val="002060"/>
                </a:solidFill>
                <a:latin typeface="Comic Sans MS" pitchFamily="66" charset="0"/>
              </a:rPr>
              <a:t>alt.conciencia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 y 10-15 min en EEF sin </a:t>
            </a:r>
            <a:r>
              <a:rPr lang="es-ES" b="1" dirty="0" err="1">
                <a:solidFill>
                  <a:srgbClr val="002060"/>
                </a:solidFill>
                <a:latin typeface="Comic Sans MS" pitchFamily="66" charset="0"/>
              </a:rPr>
              <a:t>alt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 conciencia o estatus de ausencia.</a:t>
            </a:r>
          </a:p>
          <a:p>
            <a:r>
              <a:rPr lang="es-ES" sz="2400" b="1" dirty="0">
                <a:solidFill>
                  <a:srgbClr val="002060"/>
                </a:solidFill>
                <a:latin typeface="Comic Sans MS" pitchFamily="66" charset="0"/>
              </a:rPr>
              <a:t>T2: 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a partir de 30 min en EEC, 60 min EEF con </a:t>
            </a:r>
            <a:r>
              <a:rPr lang="es-ES" b="1" dirty="0" err="1">
                <a:solidFill>
                  <a:srgbClr val="002060"/>
                </a:solidFill>
                <a:latin typeface="Comic Sans MS" pitchFamily="66" charset="0"/>
              </a:rPr>
              <a:t>alt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 conciencia y sin consenso para EEF sin </a:t>
            </a:r>
            <a:r>
              <a:rPr lang="es-ES" b="1" dirty="0" err="1">
                <a:solidFill>
                  <a:srgbClr val="002060"/>
                </a:solidFill>
                <a:latin typeface="Comic Sans MS" pitchFamily="66" charset="0"/>
              </a:rPr>
              <a:t>alt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 conciencia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992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059832" y="2367153"/>
            <a:ext cx="576064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635896" y="56612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  <a:latin typeface="Comic Sans MS" pitchFamily="66" charset="0"/>
              </a:rPr>
              <a:t>LACOSAMIDA</a:t>
            </a:r>
          </a:p>
          <a:p>
            <a:r>
              <a:rPr lang="es-ES" sz="1600" b="1" dirty="0" smtClean="0">
                <a:solidFill>
                  <a:srgbClr val="0070C0"/>
                </a:solidFill>
                <a:latin typeface="Comic Sans MS" pitchFamily="66" charset="0"/>
              </a:rPr>
              <a:t>BRIVARACETAM</a:t>
            </a:r>
            <a:endParaRPr lang="es-ES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FAE 2ª LÍNEA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552728" cy="10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5" y="2708920"/>
            <a:ext cx="65527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09911"/>
            <a:ext cx="652637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8" y="4818023"/>
            <a:ext cx="7010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7" y="5741948"/>
            <a:ext cx="71437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407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923928" y="3068960"/>
            <a:ext cx="46805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151620" y="47667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TIPO DE CRISIS / FÁRMACO</a:t>
            </a:r>
            <a:endParaRPr lang="es-E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CRISIS EPILÉPTICA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9244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2018" y="2123478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latin typeface="Comic Sans MS" pitchFamily="66" charset="0"/>
              </a:rPr>
              <a:t>PARCIAL</a:t>
            </a:r>
            <a:endParaRPr lang="es-E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4" y="2966492"/>
            <a:ext cx="66002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04106" y="3500611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SIMPLE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56234" y="3500611"/>
            <a:ext cx="1523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COMPLEJA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1743" y="5905844"/>
            <a:ext cx="29081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omic Sans MS" pitchFamily="66" charset="0"/>
              </a:rPr>
              <a:t>Parcial con generalización secundaria</a:t>
            </a:r>
            <a:endParaRPr lang="es-ES" sz="1200" b="1" dirty="0">
              <a:latin typeface="Comic Sans MS" pitchFamily="66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996094" y="4005064"/>
            <a:ext cx="105562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04106" y="5229200"/>
            <a:ext cx="105562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12018" y="2608445"/>
            <a:ext cx="101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Comic Sans MS" pitchFamily="66" charset="0"/>
              </a:rPr>
              <a:t>1 hemisferio</a:t>
            </a:r>
            <a:endParaRPr lang="es-ES" sz="1100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14850" y="2636912"/>
            <a:ext cx="795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Comic Sans MS" pitchFamily="66" charset="0"/>
              </a:rPr>
              <a:t>Bilateral</a:t>
            </a:r>
            <a:endParaRPr lang="es-ES" sz="11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68144" y="350748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Comic Sans MS" pitchFamily="66" charset="0"/>
              </a:rPr>
              <a:t>E</a:t>
            </a:r>
            <a:r>
              <a:rPr lang="es-ES" sz="1100" dirty="0" smtClean="0">
                <a:latin typeface="Comic Sans MS" pitchFamily="66" charset="0"/>
              </a:rPr>
              <a:t>videncia </a:t>
            </a:r>
            <a:r>
              <a:rPr lang="es-ES" sz="1100" dirty="0">
                <a:latin typeface="Comic Sans MS" pitchFamily="66" charset="0"/>
              </a:rPr>
              <a:t>insuficiente para caracterizarlas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732240" y="618284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omic Sans MS" pitchFamily="66" charset="0"/>
              </a:rPr>
              <a:t>No observables</a:t>
            </a:r>
            <a:endParaRPr lang="es-ES" sz="1200" dirty="0">
              <a:latin typeface="Comic Sans MS" pitchFamily="66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498959" y="6079372"/>
            <a:ext cx="1332148" cy="4865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4" y="1568450"/>
            <a:ext cx="6816265" cy="433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3ª FASE TERAPÉUTICA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4572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99992" y="32129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T2</a:t>
            </a:r>
            <a:endParaRPr lang="es-E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203848" y="3595436"/>
            <a:ext cx="12961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292080" y="18448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HAY EVIDENCIA DE SUPERIORIDAD ENTRE LOS FÁRMACOS.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292080" y="30689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EVITAR MIORRELAJANTES, enmascara EER.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927726" y="2636912"/>
            <a:ext cx="576064" cy="417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11560" y="47971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MIDAZOLAM</a:t>
            </a: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PROPOFOL</a:t>
            </a:r>
          </a:p>
          <a:p>
            <a:r>
              <a:rPr lang="es-ES" sz="2400" b="1" dirty="0" smtClean="0">
                <a:solidFill>
                  <a:schemeClr val="accent2"/>
                </a:solidFill>
                <a:latin typeface="Comic Sans MS" pitchFamily="66" charset="0"/>
              </a:rPr>
              <a:t>KETAMINA</a:t>
            </a:r>
            <a:endParaRPr lang="es-ES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CÓDIGO CRISIS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OBJETIVO: actuación &lt; 30-60 min para evitar alteraciones irreversibles.</a:t>
            </a:r>
          </a:p>
          <a:p>
            <a:r>
              <a:rPr lang="es-ES" dirty="0" smtClean="0"/>
              <a:t>Técnicas diagnósticas precoces: VIDEO-EEG.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08126"/>
              </p:ext>
            </p:extLst>
          </p:nvPr>
        </p:nvGraphicFramePr>
        <p:xfrm>
          <a:off x="611560" y="1556792"/>
          <a:ext cx="7848872" cy="4786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/>
              </a:tblGrid>
              <a:tr h="22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 CRISIS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26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Criterios de inclusión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3577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EE focal o generalizado.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Probable EENC (bajo nivel de conciencia o confusión sin causa).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CE en acúmulos.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“</a:t>
                      </a:r>
                      <a:r>
                        <a:rPr lang="es-ES" sz="1600" dirty="0" err="1">
                          <a:effectLst/>
                        </a:rPr>
                        <a:t>Pseudoictus</a:t>
                      </a:r>
                      <a:r>
                        <a:rPr lang="es-ES" sz="1600" dirty="0">
                          <a:effectLst/>
                        </a:rPr>
                        <a:t>” (síntomas neurológicos deficitarios descartado código ictus, ADAN &gt; 1).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Crisis de alto riesgo.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26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Criterios de exclusión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67889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Enfermedad terminal con expectativa de inferior a 6 meses.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Situación previa de gran dependencia (</a:t>
                      </a:r>
                      <a:r>
                        <a:rPr lang="es-ES" sz="1600" dirty="0" err="1">
                          <a:effectLst/>
                        </a:rPr>
                        <a:t>mRankin</a:t>
                      </a:r>
                      <a:r>
                        <a:rPr lang="es-ES" sz="1600" dirty="0">
                          <a:effectLst/>
                        </a:rPr>
                        <a:t> = 4-5 o índice de </a:t>
                      </a:r>
                      <a:r>
                        <a:rPr lang="es-ES" sz="1600" dirty="0" err="1">
                          <a:effectLst/>
                        </a:rPr>
                        <a:t>Barthel</a:t>
                      </a:r>
                      <a:r>
                        <a:rPr lang="es-ES" sz="1600" dirty="0">
                          <a:effectLst/>
                        </a:rPr>
                        <a:t> &lt; 60).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26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Procedimiento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5840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Traslado con preaviso a neurología/</a:t>
                      </a:r>
                      <a:r>
                        <a:rPr lang="es-ES" sz="1600" dirty="0" err="1">
                          <a:effectLst/>
                        </a:rPr>
                        <a:t>neuropediatría</a:t>
                      </a:r>
                      <a:r>
                        <a:rPr lang="es-ES" sz="1600" dirty="0">
                          <a:effectLst/>
                        </a:rPr>
                        <a:t> a centro con neurólogo de guardia y disponibilidad de monitorización </a:t>
                      </a:r>
                      <a:r>
                        <a:rPr lang="es-ES" sz="1600" dirty="0" err="1">
                          <a:effectLst/>
                        </a:rPr>
                        <a:t>vEEG</a:t>
                      </a:r>
                      <a:r>
                        <a:rPr lang="es-ES" sz="1600" dirty="0">
                          <a:effectLst/>
                        </a:rPr>
                        <a:t> de urgencias.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Atención urgente extra e intrahospitalario según diagramas de flujo.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Impact"/>
                        <a:buChar char="-"/>
                      </a:pPr>
                      <a:r>
                        <a:rPr lang="es-ES" sz="1600" dirty="0">
                          <a:effectLst/>
                        </a:rPr>
                        <a:t>Priorizar el acceso a pruebas diagnósticas (TC multimodal) y resultados por parte de servicios centrales implicados en el diagnóstico.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586814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CRITERIOS DE INGRESO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728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EPILEPSIA: definición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2060848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2000" b="1" dirty="0">
                <a:solidFill>
                  <a:srgbClr val="0070C0"/>
                </a:solidFill>
                <a:latin typeface="Comic Sans MS" pitchFamily="66" charset="0"/>
              </a:rPr>
              <a:t>Al menos dos crisis no provocadas (o reflejas) con &gt; 24h de </a:t>
            </a:r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separación.</a:t>
            </a:r>
          </a:p>
          <a:p>
            <a:pPr marL="342900" lvl="0" indent="-342900">
              <a:buFont typeface="+mj-lt"/>
              <a:buAutoNum type="arabicPeriod"/>
            </a:pPr>
            <a:endParaRPr lang="es-ES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Una </a:t>
            </a:r>
            <a:r>
              <a:rPr lang="es-ES" sz="2000" b="1" dirty="0">
                <a:solidFill>
                  <a:srgbClr val="0070C0"/>
                </a:solidFill>
                <a:latin typeface="Comic Sans MS" pitchFamily="66" charset="0"/>
              </a:rPr>
              <a:t>crisis no provocada (o refleja) y una probabilidad de presentar nuevas crisis durante los 10 años siguientes similar al riesgo general de recurrencia (al menos el 60%) tras la aparición de dos crisis no provocadas.</a:t>
            </a:r>
            <a:r>
              <a:rPr lang="es-ES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sz="1400" dirty="0" smtClean="0">
                <a:latin typeface="Comic Sans MS" pitchFamily="66" charset="0"/>
              </a:rPr>
              <a:t>(Ejemplos </a:t>
            </a:r>
            <a:r>
              <a:rPr lang="es-ES" sz="1400" dirty="0">
                <a:latin typeface="Comic Sans MS" pitchFamily="66" charset="0"/>
              </a:rPr>
              <a:t>de evidencia que incrementan la probabilidad de presentar nuevas crisis incluyen: </a:t>
            </a:r>
            <a:r>
              <a:rPr lang="es-ES" sz="1400" u="sng" dirty="0" smtClean="0">
                <a:latin typeface="Comic Sans MS" pitchFamily="66" charset="0"/>
              </a:rPr>
              <a:t>Registro </a:t>
            </a:r>
            <a:r>
              <a:rPr lang="es-ES" sz="1400" u="sng" dirty="0">
                <a:latin typeface="Comic Sans MS" pitchFamily="66" charset="0"/>
              </a:rPr>
              <a:t>de actividad epileptiforme en </a:t>
            </a:r>
            <a:r>
              <a:rPr lang="es-ES" sz="1400" u="sng" dirty="0" smtClean="0">
                <a:latin typeface="Comic Sans MS" pitchFamily="66" charset="0"/>
              </a:rPr>
              <a:t>EEG</a:t>
            </a:r>
            <a:r>
              <a:rPr lang="es-ES" sz="1400" dirty="0" smtClean="0">
                <a:latin typeface="Comic Sans MS" pitchFamily="66" charset="0"/>
              </a:rPr>
              <a:t> y existencia </a:t>
            </a:r>
            <a:r>
              <a:rPr lang="es-ES" sz="1400" dirty="0">
                <a:latin typeface="Comic Sans MS" pitchFamily="66" charset="0"/>
              </a:rPr>
              <a:t>de una </a:t>
            </a:r>
            <a:r>
              <a:rPr lang="es-ES" sz="1400" u="sng" dirty="0">
                <a:latin typeface="Comic Sans MS" pitchFamily="66" charset="0"/>
              </a:rPr>
              <a:t>lesión potencialmente </a:t>
            </a:r>
            <a:r>
              <a:rPr lang="es-ES" sz="1400" u="sng" dirty="0" err="1">
                <a:latin typeface="Comic Sans MS" pitchFamily="66" charset="0"/>
              </a:rPr>
              <a:t>epileptogénica</a:t>
            </a:r>
            <a:r>
              <a:rPr lang="es-ES" sz="1400" u="sng" dirty="0">
                <a:latin typeface="Comic Sans MS" pitchFamily="66" charset="0"/>
              </a:rPr>
              <a:t> en estudio de imagen </a:t>
            </a:r>
            <a:r>
              <a:rPr lang="es-ES" sz="1400" u="sng" dirty="0" smtClean="0">
                <a:latin typeface="Comic Sans MS" pitchFamily="66" charset="0"/>
              </a:rPr>
              <a:t>cerebral</a:t>
            </a:r>
            <a:r>
              <a:rPr lang="es-ES" sz="1400" dirty="0" smtClean="0">
                <a:latin typeface="Comic Sans MS" pitchFamily="66" charset="0"/>
              </a:rPr>
              <a:t>). </a:t>
            </a:r>
          </a:p>
          <a:p>
            <a:pPr marL="342900" lvl="0" indent="-342900">
              <a:buFont typeface="+mj-lt"/>
              <a:buAutoNum type="arabicPeriod"/>
            </a:pPr>
            <a:endParaRPr lang="es-ES" sz="2000" dirty="0" smtClean="0">
              <a:latin typeface="Comic Sans MS" pitchFamily="66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Diagnóstico </a:t>
            </a:r>
            <a:r>
              <a:rPr lang="es-ES" sz="2000" b="1" dirty="0">
                <a:solidFill>
                  <a:srgbClr val="0070C0"/>
                </a:solidFill>
                <a:latin typeface="Comic Sans MS" pitchFamily="66" charset="0"/>
              </a:rPr>
              <a:t>de un síndrome de epilepsia. </a:t>
            </a:r>
          </a:p>
        </p:txBody>
      </p:sp>
    </p:spTree>
    <p:extLst>
      <p:ext uri="{BB962C8B-B14F-4D97-AF65-F5344CB8AC3E}">
        <p14:creationId xmlns:p14="http://schemas.microsoft.com/office/powerpoint/2010/main" val="16647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EPILEPSIA: clasificación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MARTA\Desktop\OPE 2021\URGENCIAS HOSPITALARIA\TEMA 10\Imagen1 - copi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7079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3068960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Comic Sans MS" pitchFamily="66" charset="0"/>
              </a:rPr>
              <a:t>Dravet</a:t>
            </a:r>
            <a:r>
              <a:rPr lang="es-ES" sz="1400" dirty="0">
                <a:latin typeface="Comic Sans MS" pitchFamily="66" charset="0"/>
              </a:rPr>
              <a:t> o </a:t>
            </a:r>
            <a:r>
              <a:rPr lang="es-ES" sz="1400" dirty="0" err="1">
                <a:latin typeface="Comic Sans MS" pitchFamily="66" charset="0"/>
              </a:rPr>
              <a:t>Lennox-Gastaut</a:t>
            </a:r>
            <a:endParaRPr lang="es-ES" sz="1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8768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7308304" y="2348880"/>
            <a:ext cx="1224136" cy="38884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2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latin typeface="Comic Sans MS" pitchFamily="66" charset="0"/>
              </a:rPr>
              <a:t>SÍNDROMES EPILÉPTICOS</a:t>
            </a:r>
            <a:endParaRPr lang="es-ES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367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57332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omic Sans MS" pitchFamily="66" charset="0"/>
              </a:rPr>
              <a:t>Definido </a:t>
            </a:r>
            <a:r>
              <a:rPr lang="es-ES" dirty="0">
                <a:latin typeface="Comic Sans MS" pitchFamily="66" charset="0"/>
              </a:rPr>
              <a:t>por la presencia de una serie de manifestaciones (</a:t>
            </a:r>
            <a:r>
              <a:rPr lang="es-ES" b="1" dirty="0">
                <a:latin typeface="Comic Sans MS" pitchFamily="66" charset="0"/>
              </a:rPr>
              <a:t>tipo de crisis, alteraciones en EEG, edad de inicio, imagen, factores precipitantes, pronóstico</a:t>
            </a:r>
            <a:r>
              <a:rPr lang="es-ES" dirty="0">
                <a:latin typeface="Comic Sans MS" pitchFamily="66" charset="0"/>
              </a:rPr>
              <a:t>) que aparecen </a:t>
            </a:r>
            <a:r>
              <a:rPr lang="es-ES" dirty="0" smtClean="0">
                <a:latin typeface="Comic Sans MS" pitchFamily="66" charset="0"/>
              </a:rPr>
              <a:t>agrupadas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SEMIOLOGIA DE LAS CRISIS EPILÉPTICAS</a:t>
            </a:r>
            <a:endParaRPr lang="es-ES" sz="36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52229"/>
              </p:ext>
            </p:extLst>
          </p:nvPr>
        </p:nvGraphicFramePr>
        <p:xfrm>
          <a:off x="755576" y="1628798"/>
          <a:ext cx="7560841" cy="456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519"/>
                <a:gridCol w="2192817"/>
                <a:gridCol w="4536505"/>
              </a:tblGrid>
              <a:tr h="3068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Auras: signos y síntomas localizadores y </a:t>
                      </a:r>
                      <a:r>
                        <a:rPr lang="es-ES" sz="1800" dirty="0" err="1">
                          <a:effectLst/>
                        </a:rPr>
                        <a:t>lateralizadores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Signos/síntomas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Valor localizador/lateralizador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Aura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Epigástricas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Temporal</a:t>
                      </a:r>
                      <a:r>
                        <a:rPr lang="es-ES" sz="1800" dirty="0">
                          <a:effectLst/>
                        </a:rPr>
                        <a:t> (52%), </a:t>
                      </a:r>
                      <a:r>
                        <a:rPr lang="es-ES" sz="1800" dirty="0" err="1">
                          <a:effectLst/>
                        </a:rPr>
                        <a:t>extratemporal</a:t>
                      </a:r>
                      <a:r>
                        <a:rPr lang="es-ES" sz="1800" dirty="0">
                          <a:effectLst/>
                        </a:rPr>
                        <a:t> (12%)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Sensoriales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Parietal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somatosensorial</a:t>
                      </a:r>
                      <a:r>
                        <a:rPr lang="es-ES" sz="1800" dirty="0">
                          <a:effectLst/>
                        </a:rPr>
                        <a:t>, habitualmente </a:t>
                      </a:r>
                      <a:r>
                        <a:rPr lang="es-ES" sz="1800" b="1" dirty="0">
                          <a:effectLst/>
                        </a:rPr>
                        <a:t>contralateral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Auditivas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Giro t</a:t>
                      </a:r>
                      <a:r>
                        <a:rPr lang="es-ES" sz="1800" b="1" dirty="0">
                          <a:effectLst/>
                        </a:rPr>
                        <a:t>emporal</a:t>
                      </a:r>
                      <a:r>
                        <a:rPr lang="es-ES" sz="1800" dirty="0">
                          <a:effectLst/>
                        </a:rPr>
                        <a:t> superior más frecuentemente contralateral.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Vértigo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Encrucijada </a:t>
                      </a:r>
                      <a:r>
                        <a:rPr lang="es-ES" sz="1800" b="1" dirty="0" err="1">
                          <a:effectLst/>
                        </a:rPr>
                        <a:t>temporo</a:t>
                      </a:r>
                      <a:r>
                        <a:rPr lang="es-ES" sz="1800" b="1" dirty="0">
                          <a:effectLst/>
                        </a:rPr>
                        <a:t>-</a:t>
                      </a:r>
                      <a:r>
                        <a:rPr lang="es-ES" sz="1800" b="1" dirty="0" err="1">
                          <a:effectLst/>
                        </a:rPr>
                        <a:t>parieto</a:t>
                      </a:r>
                      <a:r>
                        <a:rPr lang="es-ES" sz="1800" b="1" dirty="0">
                          <a:effectLst/>
                        </a:rPr>
                        <a:t>-occipital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Visuales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Occipital</a:t>
                      </a:r>
                      <a:r>
                        <a:rPr lang="es-ES" sz="1800" dirty="0">
                          <a:effectLst/>
                        </a:rPr>
                        <a:t> contralateral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Dolorosas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Parietal somatosensorial frecuentemente contralateral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Urgencia miccional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Temporal-límbico no dominante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Auras orgásmicas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Temporal-límbico no dominante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Expresión de miedo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Temporal-límbico y </a:t>
                      </a:r>
                      <a:r>
                        <a:rPr lang="es-ES" sz="1800" dirty="0" err="1">
                          <a:effectLst/>
                        </a:rPr>
                        <a:t>prefrontal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 smtClean="0">
                <a:latin typeface="Comic Sans MS" pitchFamily="66" charset="0"/>
              </a:rPr>
              <a:t>SEMIOLOGÍA DE LAS CRISIS EPILÉPTICAS</a:t>
            </a:r>
            <a:endParaRPr lang="es-ES" sz="3200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61202"/>
              </p:ext>
            </p:extLst>
          </p:nvPr>
        </p:nvGraphicFramePr>
        <p:xfrm>
          <a:off x="611560" y="1916835"/>
          <a:ext cx="8136904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4032448"/>
              </a:tblGrid>
              <a:tr h="31018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Signos y síntomas </a:t>
                      </a:r>
                      <a:r>
                        <a:rPr lang="es-ES" sz="1800" dirty="0" err="1">
                          <a:effectLst/>
                        </a:rPr>
                        <a:t>localizadors</a:t>
                      </a:r>
                      <a:r>
                        <a:rPr lang="es-ES" sz="1800" dirty="0">
                          <a:effectLst/>
                        </a:rPr>
                        <a:t> y </a:t>
                      </a:r>
                      <a:r>
                        <a:rPr lang="es-ES" sz="1800" dirty="0" err="1">
                          <a:effectLst/>
                        </a:rPr>
                        <a:t>lateralizadores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postcríticos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Signos/síntomas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Valor localizador/lateralizador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Fenómenos de tocarse la nariz con la mano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Temporal ipsilateral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Tos </a:t>
                      </a:r>
                      <a:r>
                        <a:rPr lang="es-ES" sz="1800" dirty="0" err="1">
                          <a:effectLst/>
                        </a:rPr>
                        <a:t>postcrítca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Temporal mesial dominante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Paresia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postcrítica</a:t>
                      </a:r>
                      <a:r>
                        <a:rPr lang="es-ES" sz="1800" dirty="0">
                          <a:effectLst/>
                        </a:rPr>
                        <a:t> unilateral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Contralateral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Psicosis </a:t>
                      </a:r>
                      <a:r>
                        <a:rPr lang="es-ES" sz="1800" dirty="0" err="1">
                          <a:effectLst/>
                        </a:rPr>
                        <a:t>postcrítica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Activación temporal bilateral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Alteraciíon postcrítica del lenguaje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Hemisferio dominante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Disfunciones cognitivas postcríticas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Memoria verbal hemisferio izquierdo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Memeoria</a:t>
                      </a:r>
                      <a:r>
                        <a:rPr lang="es-ES" sz="1800" dirty="0">
                          <a:effectLst/>
                        </a:rPr>
                        <a:t> visual hemisferio </a:t>
                      </a:r>
                      <a:r>
                        <a:rPr lang="es-ES" sz="1800" dirty="0" err="1">
                          <a:effectLst/>
                        </a:rPr>
                        <a:t>dercho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Hemianopsia postcrítica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Occipital contralateral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Beber agua en el periodo perictal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Temporal no dominante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Mordedura de lengua lateral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Ipsilateral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u="sng" dirty="0" smtClean="0">
                <a:solidFill>
                  <a:schemeClr val="accent2"/>
                </a:solidFill>
                <a:latin typeface="Comic Sans MS" pitchFamily="66" charset="0"/>
              </a:rPr>
              <a:t>DD EN EL ADULTO: SÍNCOPE</a:t>
            </a:r>
            <a:endParaRPr lang="es-ES" sz="3200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01105"/>
              </p:ext>
            </p:extLst>
          </p:nvPr>
        </p:nvGraphicFramePr>
        <p:xfrm>
          <a:off x="395536" y="1772816"/>
          <a:ext cx="8352928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8561"/>
                <a:gridCol w="2084367"/>
              </a:tblGrid>
              <a:tr h="287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Cuestionario para distinguir síncope y crisis epiléptica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Puntos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Mordedura de lengua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Presencia de déjà vu o jamais vu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Estrés emocional asociado con pérdida de consciencia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Giro cefálico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Desconexión del medio, postura inusual, movimiento de extremidades, amnesia del episodio (alguna de ellas)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Mareo previo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-2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Diaforesis antes de la pérdida de consciencia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-2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Pérdida de consciencia después e permanecer estirado o sentado de forma prolongada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-2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23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 &gt; 1: es sugestivo de crisis epiléptica.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Si &lt; 1: es sugestivo de síncope.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</TotalTime>
  <Words>1520</Words>
  <Application>Microsoft Office PowerPoint</Application>
  <PresentationFormat>Presentación en pantalla (4:3)</PresentationFormat>
  <Paragraphs>323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Intermedio</vt:lpstr>
      <vt:lpstr>TEMA 10. CRISIS CONVULSIVA</vt:lpstr>
      <vt:lpstr>CLASIFICACIÓN 2017</vt:lpstr>
      <vt:lpstr>CRISIS EPILÉPTICA</vt:lpstr>
      <vt:lpstr>EPILEPSIA: definición</vt:lpstr>
      <vt:lpstr>EPILEPSIA: clasificación</vt:lpstr>
      <vt:lpstr>SÍNDROMES EPILÉPTICOS</vt:lpstr>
      <vt:lpstr>SEMIOLOGIA DE LAS CRISIS EPILÉPTICAS</vt:lpstr>
      <vt:lpstr>SEMIOLOGÍA DE LAS CRISIS EPILÉPTICAS</vt:lpstr>
      <vt:lpstr>DD EN EL ADULTO: SÍNCOPE</vt:lpstr>
      <vt:lpstr>CRISIS NO EPILÉPTICA PSICÓGENA</vt:lpstr>
      <vt:lpstr>MICRAÑA / CRISIS EPILÉPTICAS OCCIPITALES</vt:lpstr>
      <vt:lpstr>TRASTORNOS DEL MOVIMIENTO PAROXÍSTICOS</vt:lpstr>
      <vt:lpstr>AIT</vt:lpstr>
      <vt:lpstr>TRASTORNOS DEL SUEÑO</vt:lpstr>
      <vt:lpstr>AMNESIA GLOBAL TRANSITORIA</vt:lpstr>
      <vt:lpstr>RGE</vt:lpstr>
      <vt:lpstr>CRISIS HIPOGLUCÉMICAS</vt:lpstr>
      <vt:lpstr>PRUEBAS COMPLEMENTARIAS: laboratorio</vt:lpstr>
      <vt:lpstr>EEG: indicaciones urgentes</vt:lpstr>
      <vt:lpstr>TC URGENTE</vt:lpstr>
      <vt:lpstr>PUNCIÓN LUMBAR</vt:lpstr>
      <vt:lpstr>CRISIS EPILÉPTICA URGENTE</vt:lpstr>
      <vt:lpstr>ESTADO EPILÉPTICO (20%)</vt:lpstr>
      <vt:lpstr>CRISIS EN ACÚMULOS</vt:lpstr>
      <vt:lpstr>CE de ALTO RIESGO de EVOLUCIÓN A EE.</vt:lpstr>
      <vt:lpstr>TRATAMIENTO</vt:lpstr>
      <vt:lpstr>Presentación de PowerPoint</vt:lpstr>
      <vt:lpstr>FAE 2ª LÍNEA</vt:lpstr>
      <vt:lpstr>Presentación de PowerPoint</vt:lpstr>
      <vt:lpstr>3ª FASE TERAPÉUTICA</vt:lpstr>
      <vt:lpstr>CÓDIGO CRISIS</vt:lpstr>
      <vt:lpstr>CRITERIOS DE INGRESO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10. CRISIS CONVULSIVA</dc:title>
  <dc:creator>MARTA GIL GALLEGO</dc:creator>
  <cp:lastModifiedBy>MARTA GIL GALLEGO</cp:lastModifiedBy>
  <cp:revision>25</cp:revision>
  <dcterms:created xsi:type="dcterms:W3CDTF">2022-01-08T21:51:45Z</dcterms:created>
  <dcterms:modified xsi:type="dcterms:W3CDTF">2022-01-10T16:07:19Z</dcterms:modified>
</cp:coreProperties>
</file>